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0" r:id="rId2"/>
    <p:sldId id="281" r:id="rId3"/>
    <p:sldId id="289" r:id="rId4"/>
    <p:sldId id="282" r:id="rId5"/>
    <p:sldId id="333" r:id="rId6"/>
    <p:sldId id="338" r:id="rId7"/>
    <p:sldId id="339" r:id="rId8"/>
    <p:sldId id="284" r:id="rId9"/>
    <p:sldId id="334" r:id="rId10"/>
    <p:sldId id="286" r:id="rId11"/>
    <p:sldId id="335" r:id="rId12"/>
    <p:sldId id="285" r:id="rId13"/>
    <p:sldId id="336" r:id="rId14"/>
    <p:sldId id="331" r:id="rId15"/>
    <p:sldId id="337" r:id="rId16"/>
    <p:sldId id="288" r:id="rId17"/>
    <p:sldId id="294" r:id="rId18"/>
    <p:sldId id="287" r:id="rId19"/>
  </p:sldIdLst>
  <p:sldSz cx="9144000" cy="6858000" type="screen4x3"/>
  <p:notesSz cx="6735763" cy="98663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FF9900"/>
    <a:srgbClr val="00CC00"/>
    <a:srgbClr val="0066FF"/>
    <a:srgbClr val="FF66FF"/>
    <a:srgbClr val="CC9900"/>
    <a:srgbClr val="008000"/>
    <a:srgbClr val="CC0000"/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164" cy="493835"/>
          </a:xfrm>
          <a:prstGeom prst="rect">
            <a:avLst/>
          </a:prstGeom>
        </p:spPr>
        <p:txBody>
          <a:bodyPr vert="horz" lIns="79580" tIns="39790" rIns="79580" bIns="39790" rtlCol="0"/>
          <a:lstStyle>
            <a:lvl1pPr algn="l">
              <a:defRPr sz="10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6062" y="0"/>
            <a:ext cx="2918164" cy="493835"/>
          </a:xfrm>
          <a:prstGeom prst="rect">
            <a:avLst/>
          </a:prstGeom>
        </p:spPr>
        <p:txBody>
          <a:bodyPr vert="horz" lIns="79580" tIns="39790" rIns="79580" bIns="39790" rtlCol="0"/>
          <a:lstStyle>
            <a:lvl1pPr algn="r">
              <a:defRPr sz="1000"/>
            </a:lvl1pPr>
          </a:lstStyle>
          <a:p>
            <a:fld id="{B81E3CAA-4E6C-44CD-A0B9-F1C697E1E1DD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1179"/>
            <a:ext cx="2918164" cy="493835"/>
          </a:xfrm>
          <a:prstGeom prst="rect">
            <a:avLst/>
          </a:prstGeom>
        </p:spPr>
        <p:txBody>
          <a:bodyPr vert="horz" lIns="79580" tIns="39790" rIns="79580" bIns="39790" rtlCol="0" anchor="b"/>
          <a:lstStyle>
            <a:lvl1pPr algn="l">
              <a:defRPr sz="10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6062" y="9371179"/>
            <a:ext cx="2918164" cy="493835"/>
          </a:xfrm>
          <a:prstGeom prst="rect">
            <a:avLst/>
          </a:prstGeom>
        </p:spPr>
        <p:txBody>
          <a:bodyPr vert="horz" lIns="79580" tIns="39790" rIns="79580" bIns="39790" rtlCol="0" anchor="b"/>
          <a:lstStyle>
            <a:lvl1pPr algn="r">
              <a:defRPr sz="1000"/>
            </a:lvl1pPr>
          </a:lstStyle>
          <a:p>
            <a:fld id="{5D9CFA61-4DAD-4D2A-B4B9-37AC01C43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18830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555" tIns="45277" rIns="90555" bIns="4527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376" y="1"/>
            <a:ext cx="2918830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555" tIns="45277" rIns="90555" bIns="4527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03288" y="741363"/>
            <a:ext cx="4929187" cy="369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577" y="4686501"/>
            <a:ext cx="5388610" cy="443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555" tIns="45277" rIns="90555" bIns="452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371287"/>
            <a:ext cx="2918830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555" tIns="45277" rIns="90555" bIns="4527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376" y="9371287"/>
            <a:ext cx="2918830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555" tIns="45277" rIns="90555" bIns="4527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C81EBF0-7318-4294-8F23-F8E6B69DF3B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2CED3E-9D32-4F08-8457-81EC4E618C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F510A-A415-4DE9-987E-6F9710983C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3FFEEC-48F2-4F34-8DD6-9379FB7F5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2C2A5E-125D-4B2C-B8AF-0250EC539A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DA535-8B3F-445D-BE38-F7B67211F0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DB05C-594E-4F67-9C0E-59B7981414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8F6C63-84EB-4D6E-A0E0-3B3D5F86A8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01366-8085-47D7-B7EC-ED8BC0F4FA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BAE94B-E54C-426B-8481-A8643FE404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2D8B6-B6AB-4CC9-B8F2-460508FE63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9FAB45-30DD-42D4-91B7-CF95EBFE9F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15AF7AE-D91F-4C62-B1B8-106CF6B7ED04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76200" y="1371600"/>
            <a:ext cx="8915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Govt. Model /</a:t>
            </a:r>
            <a:r>
              <a:rPr kumimoji="0" lang="en-US" sz="4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Adarsh</a:t>
            </a: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Sr. Sec. Schools </a:t>
            </a:r>
            <a:b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1" i="0" u="none" strike="noStrike" kern="0" cap="none" spc="0" normalizeH="0" baseline="0" noProof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1" i="0" u="none" strike="noStrike" kern="0" cap="none" spc="0" normalizeH="0" baseline="0" noProof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Introduction of Model Schools</a:t>
            </a:r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89120"/>
          </a:xfrm>
        </p:spPr>
        <p:txBody>
          <a:bodyPr>
            <a:normAutofit fontScale="77500" lnSpcReduction="20000"/>
          </a:bodyPr>
          <a:lstStyle/>
          <a:p>
            <a:pPr lvl="0" algn="just">
              <a:lnSpc>
                <a:spcPct val="150000"/>
              </a:lnSpc>
            </a:pPr>
            <a:r>
              <a:rPr lang="en-US" dirty="0" smtClean="0"/>
              <a:t>21 Govt. Model Sr. Sec. Schools were opened in Punjab in educationally backward blocks during the year 2009-10 under the centrally sponsored scheme.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Initially expenditure was borne by the Govt. of India and the State Govt. 75:25 ratio.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From 2015-16, Centre Share is de-linked and now it is State Govt. liability.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25870"/>
            <a:ext cx="8229600" cy="5560716"/>
          </a:xfrm>
        </p:spPr>
        <p:txBody>
          <a:bodyPr/>
          <a:lstStyle/>
          <a:p>
            <a:pPr lvl="0" algn="just">
              <a:lnSpc>
                <a:spcPct val="150000"/>
              </a:lnSpc>
            </a:pPr>
            <a:r>
              <a:rPr lang="en-US" sz="2800" dirty="0" smtClean="0"/>
              <a:t>21 Model Sr. Sec. Schools Situated in 8 Districts (</a:t>
            </a:r>
            <a:r>
              <a:rPr lang="en-US" sz="2800" dirty="0" err="1" smtClean="0"/>
              <a:t>Bathinda</a:t>
            </a:r>
            <a:r>
              <a:rPr lang="en-US" sz="2800" dirty="0" smtClean="0"/>
              <a:t>, </a:t>
            </a:r>
            <a:r>
              <a:rPr lang="en-US" sz="2800" dirty="0" err="1" smtClean="0"/>
              <a:t>Fazilka</a:t>
            </a:r>
            <a:r>
              <a:rPr lang="en-US" sz="2800" dirty="0" smtClean="0"/>
              <a:t>, </a:t>
            </a:r>
            <a:r>
              <a:rPr lang="en-US" sz="2800" dirty="0" err="1" smtClean="0"/>
              <a:t>Ferozepur</a:t>
            </a:r>
            <a:r>
              <a:rPr lang="en-US" sz="2800" dirty="0" smtClean="0"/>
              <a:t>, Mansa, </a:t>
            </a:r>
            <a:r>
              <a:rPr lang="en-US" sz="2800" dirty="0" err="1" smtClean="0"/>
              <a:t>Muktsar</a:t>
            </a:r>
            <a:r>
              <a:rPr lang="en-US" sz="2800" dirty="0" smtClean="0"/>
              <a:t>, Patiala, </a:t>
            </a:r>
            <a:r>
              <a:rPr lang="en-US" sz="2800" dirty="0" err="1" smtClean="0"/>
              <a:t>Sangrur</a:t>
            </a:r>
            <a:r>
              <a:rPr lang="en-US" sz="2800" dirty="0" smtClean="0"/>
              <a:t> and Tarn </a:t>
            </a:r>
            <a:r>
              <a:rPr lang="en-US" sz="2800" dirty="0" err="1" smtClean="0"/>
              <a:t>Taran</a:t>
            </a:r>
            <a:r>
              <a:rPr lang="en-US" sz="2800" dirty="0" smtClean="0"/>
              <a:t>).</a:t>
            </a:r>
          </a:p>
          <a:p>
            <a:pPr lvl="0" algn="just">
              <a:lnSpc>
                <a:spcPct val="150000"/>
              </a:lnSpc>
            </a:pPr>
            <a:r>
              <a:rPr lang="en-US" sz="2800" dirty="0" smtClean="0"/>
              <a:t>Building of each Govt. Model Sr. Sec. Schools at a cost of Rs. 3.02 </a:t>
            </a:r>
            <a:r>
              <a:rPr lang="en-US" sz="2800" dirty="0" err="1" smtClean="0"/>
              <a:t>Crores</a:t>
            </a:r>
            <a:r>
              <a:rPr lang="en-US" sz="2800" dirty="0" smtClean="0"/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US" sz="2800" dirty="0" smtClean="0"/>
              <a:t>10 to 15 acres of land provided by village </a:t>
            </a:r>
            <a:r>
              <a:rPr lang="en-US" sz="2800" dirty="0" err="1" smtClean="0"/>
              <a:t>Panchayats</a:t>
            </a:r>
            <a:r>
              <a:rPr lang="en-US" sz="2800" dirty="0" smtClean="0"/>
              <a:t> free of cost.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39552" y="404664"/>
            <a:ext cx="8147248" cy="5721499"/>
          </a:xfrm>
        </p:spPr>
        <p:txBody>
          <a:bodyPr>
            <a:normAutofit fontScale="77500" lnSpcReduction="20000"/>
          </a:bodyPr>
          <a:lstStyle/>
          <a:p>
            <a:pPr lvl="0" algn="just">
              <a:lnSpc>
                <a:spcPct val="150000"/>
              </a:lnSpc>
            </a:pPr>
            <a:r>
              <a:rPr lang="en-US" dirty="0" smtClean="0"/>
              <a:t>Infrastructure facilities are of the standard of a </a:t>
            </a:r>
            <a:r>
              <a:rPr lang="en-US" dirty="0" err="1" smtClean="0"/>
              <a:t>Kendriya</a:t>
            </a:r>
            <a:r>
              <a:rPr lang="en-US" dirty="0" smtClean="0"/>
              <a:t> </a:t>
            </a:r>
            <a:r>
              <a:rPr lang="en-US" dirty="0" err="1" smtClean="0"/>
              <a:t>Vidyalaya</a:t>
            </a:r>
            <a:r>
              <a:rPr lang="en-US" dirty="0" smtClean="0"/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US" dirty="0" smtClean="0"/>
              <a:t>Affiliated to the CBSE, New Delhi.</a:t>
            </a:r>
          </a:p>
          <a:p>
            <a:pPr lvl="0" algn="just">
              <a:lnSpc>
                <a:spcPct val="150000"/>
              </a:lnSpc>
            </a:pPr>
            <a:r>
              <a:rPr lang="en-US" dirty="0" smtClean="0"/>
              <a:t>These Govt. Model Sr. Sec. Schools are giving education to students right from 6th to 10+2 classes.</a:t>
            </a:r>
          </a:p>
          <a:p>
            <a:pPr lvl="0" algn="just">
              <a:lnSpc>
                <a:spcPct val="150000"/>
              </a:lnSpc>
            </a:pPr>
            <a:r>
              <a:rPr lang="en-US" dirty="0" smtClean="0"/>
              <a:t>The medium of instructions in these schools is English.</a:t>
            </a:r>
          </a:p>
          <a:p>
            <a:pPr lvl="0" algn="just">
              <a:lnSpc>
                <a:spcPct val="150000"/>
              </a:lnSpc>
            </a:pPr>
            <a:r>
              <a:rPr lang="en-US" dirty="0" smtClean="0"/>
              <a:t>Staff appointed in these schools are on contract basis, salary structure is as per Punjab Govt. including allowances.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000" b="1" dirty="0" smtClean="0"/>
              <a:t>Introduction of </a:t>
            </a:r>
            <a:r>
              <a:rPr lang="en-US" sz="4000" b="1" dirty="0" err="1" smtClean="0"/>
              <a:t>Adarsh</a:t>
            </a:r>
            <a:r>
              <a:rPr lang="en-US" sz="4000" b="1" dirty="0" smtClean="0"/>
              <a:t> schools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24744"/>
            <a:ext cx="8075240" cy="5001419"/>
          </a:xfrm>
        </p:spPr>
        <p:txBody>
          <a:bodyPr>
            <a:normAutofit fontScale="85000" lnSpcReduction="20000"/>
          </a:bodyPr>
          <a:lstStyle/>
          <a:p>
            <a:pPr lvl="0" algn="just"/>
            <a:r>
              <a:rPr lang="en-US" dirty="0" smtClean="0"/>
              <a:t>6 Govt. </a:t>
            </a:r>
            <a:r>
              <a:rPr lang="en-US" dirty="0" err="1" smtClean="0"/>
              <a:t>Adarsh</a:t>
            </a:r>
            <a:r>
              <a:rPr lang="en-US" dirty="0" smtClean="0"/>
              <a:t> Sr. Sec. Schools working under Punjab Education Development Board (PEDB).</a:t>
            </a:r>
          </a:p>
          <a:p>
            <a:pPr lvl="0" algn="just"/>
            <a:r>
              <a:rPr lang="en-US" dirty="0" smtClean="0"/>
              <a:t>Out of 6 Govt. </a:t>
            </a:r>
            <a:r>
              <a:rPr lang="en-US" dirty="0" err="1" smtClean="0"/>
              <a:t>Adarsh</a:t>
            </a:r>
            <a:r>
              <a:rPr lang="en-US" dirty="0" smtClean="0"/>
              <a:t> Sr. Sec. Schools 4 are functional from 01-08-2010 and 2 are functional from 2011-12.</a:t>
            </a:r>
          </a:p>
          <a:p>
            <a:pPr lvl="0" algn="just"/>
            <a:r>
              <a:rPr lang="en-US" dirty="0" smtClean="0"/>
              <a:t>Total 100% expenditure is borne by the State Govt. Punjab. </a:t>
            </a:r>
          </a:p>
          <a:p>
            <a:pPr algn="just"/>
            <a:r>
              <a:rPr lang="en-US" dirty="0" smtClean="0"/>
              <a:t>These schools are situated at boarder areas and backward areas of 5 Districts (</a:t>
            </a:r>
            <a:r>
              <a:rPr lang="en-US" dirty="0" err="1" smtClean="0"/>
              <a:t>Bathinda</a:t>
            </a:r>
            <a:r>
              <a:rPr lang="en-US" dirty="0" smtClean="0"/>
              <a:t>, </a:t>
            </a:r>
            <a:r>
              <a:rPr lang="en-US" dirty="0" err="1" smtClean="0"/>
              <a:t>Ferozepur</a:t>
            </a:r>
            <a:r>
              <a:rPr lang="en-US" dirty="0" smtClean="0"/>
              <a:t>, Tarn </a:t>
            </a:r>
            <a:r>
              <a:rPr lang="en-US" dirty="0" err="1" smtClean="0"/>
              <a:t>Taran</a:t>
            </a:r>
            <a:r>
              <a:rPr lang="en-US" dirty="0" smtClean="0"/>
              <a:t>, </a:t>
            </a:r>
            <a:r>
              <a:rPr lang="en-US" dirty="0" err="1" smtClean="0"/>
              <a:t>Gurdaspur</a:t>
            </a:r>
            <a:r>
              <a:rPr lang="en-US" dirty="0" smtClean="0"/>
              <a:t> &amp; </a:t>
            </a:r>
            <a:r>
              <a:rPr lang="en-US" dirty="0" err="1" smtClean="0"/>
              <a:t>Ropar</a:t>
            </a:r>
            <a:r>
              <a:rPr lang="en-US" dirty="0" smtClean="0"/>
              <a:t>).</a:t>
            </a:r>
          </a:p>
          <a:p>
            <a:pPr lvl="0" algn="just"/>
            <a:r>
              <a:rPr lang="en-US" dirty="0" smtClean="0"/>
              <a:t>Staff appointed in these schools are on contract basis, salary structure is as per Punjab Govt. including allowances. 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Admission process in Model &amp; </a:t>
            </a:r>
            <a:r>
              <a:rPr lang="en-US" b="1" dirty="0" err="1" smtClean="0">
                <a:solidFill>
                  <a:schemeClr val="bg2">
                    <a:lumMod val="10000"/>
                  </a:schemeClr>
                </a:solidFill>
              </a:rPr>
              <a:t>Adarsh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 Schools</a:t>
            </a:r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312368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US" dirty="0" smtClean="0"/>
              <a:t>Admission process of these schools are done according to online lottery system and it has started from the session 2016-17.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bg2">
                    <a:lumMod val="10000"/>
                  </a:schemeClr>
                </a:solidFill>
              </a:rPr>
              <a:t>Purpose of Model &amp; </a:t>
            </a:r>
            <a:r>
              <a:rPr lang="en-US" sz="3600" b="1" dirty="0" err="1" smtClean="0">
                <a:solidFill>
                  <a:schemeClr val="bg2">
                    <a:lumMod val="10000"/>
                  </a:schemeClr>
                </a:solidFill>
              </a:rPr>
              <a:t>Adarsh</a:t>
            </a:r>
            <a:r>
              <a:rPr lang="en-US" sz="3600" b="1" dirty="0" smtClean="0">
                <a:solidFill>
                  <a:schemeClr val="bg2">
                    <a:lumMod val="10000"/>
                  </a:schemeClr>
                </a:solidFill>
              </a:rPr>
              <a:t> schools</a:t>
            </a:r>
            <a:endParaRPr lang="en-US" sz="3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312368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US" dirty="0" smtClean="0"/>
              <a:t>The purpose of these schools are to impart quality education to poor students of Border and Education Backward Block Areas.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de-DE" sz="2400" b="1" dirty="0" smtClean="0">
                <a:solidFill>
                  <a:schemeClr val="tx1"/>
                </a:solidFill>
              </a:rPr>
              <a:t>Classwise strength of students in Model Schools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2876" y="421706"/>
          <a:ext cx="8858280" cy="621853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70545"/>
                <a:gridCol w="2181542"/>
                <a:gridCol w="1032033"/>
                <a:gridCol w="688022"/>
                <a:gridCol w="602019"/>
                <a:gridCol w="516016"/>
                <a:gridCol w="688022"/>
                <a:gridCol w="602019"/>
                <a:gridCol w="602019"/>
                <a:gridCol w="602019"/>
                <a:gridCol w="774024"/>
              </a:tblGrid>
              <a:tr h="23107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Sr. No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School Name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District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Student </a:t>
                      </a:r>
                      <a:r>
                        <a:rPr lang="en-US" sz="1350" b="1" u="none" strike="noStrike" dirty="0" smtClean="0">
                          <a:solidFill>
                            <a:schemeClr val="tx2"/>
                          </a:solidFill>
                        </a:rPr>
                        <a:t>Strength (2017-18)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79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6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7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8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9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10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11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12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Total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 dirty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sz="1350" b="0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 dirty="0" err="1">
                          <a:solidFill>
                            <a:schemeClr val="tx2"/>
                          </a:solidFill>
                        </a:rPr>
                        <a:t>GMSSS</a:t>
                      </a:r>
                      <a:r>
                        <a:rPr lang="en-US" sz="1350" u="none" strike="noStrike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en-US" sz="1350" u="none" strike="noStrike" dirty="0" err="1">
                          <a:solidFill>
                            <a:schemeClr val="tx2"/>
                          </a:solidFill>
                        </a:rPr>
                        <a:t>Rai</a:t>
                      </a:r>
                      <a:r>
                        <a:rPr lang="en-US" sz="1350" u="none" strike="noStrike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350" u="none" strike="noStrike" dirty="0" err="1">
                          <a:solidFill>
                            <a:schemeClr val="tx2"/>
                          </a:solidFill>
                        </a:rPr>
                        <a:t>Ke</a:t>
                      </a:r>
                      <a:r>
                        <a:rPr lang="en-US" sz="1350" u="none" strike="noStrike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350" u="none" strike="noStrike" dirty="0" err="1">
                          <a:solidFill>
                            <a:schemeClr val="tx2"/>
                          </a:solidFill>
                        </a:rPr>
                        <a:t>Kalan</a:t>
                      </a:r>
                      <a:r>
                        <a:rPr lang="en-US" sz="1350" u="none" strike="noStrike" dirty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1350" b="0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 dirty="0" err="1">
                          <a:solidFill>
                            <a:schemeClr val="tx2"/>
                          </a:solidFill>
                        </a:rPr>
                        <a:t>Bathinda</a:t>
                      </a:r>
                      <a:endParaRPr lang="en-US" sz="1350" b="0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328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 dirty="0" err="1">
                          <a:solidFill>
                            <a:schemeClr val="tx2"/>
                          </a:solidFill>
                        </a:rPr>
                        <a:t>GMSSS</a:t>
                      </a:r>
                      <a:r>
                        <a:rPr lang="en-US" sz="1350" u="none" strike="noStrike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en-US" sz="1350" u="none" strike="noStrike" dirty="0" err="1">
                          <a:solidFill>
                            <a:schemeClr val="tx2"/>
                          </a:solidFill>
                        </a:rPr>
                        <a:t>Natheha</a:t>
                      </a:r>
                      <a:endParaRPr lang="en-US" sz="1350" b="0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Bathinda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35</a:t>
                      </a:r>
                      <a:endParaRPr lang="en-US" sz="1100" dirty="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116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GMSSS, Ram Nagar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Bathinda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333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4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GMSSS,Gidderanwali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Fazilka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312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5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GMSSS, Dhrangwala 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Fazilka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271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6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GMSSS, Kaurianwali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Fazilka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335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33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7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 Chak Mochan Wala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Fazilka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68</a:t>
                      </a:r>
                      <a:endParaRPr lang="en-US" sz="1100" dirty="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71</a:t>
                      </a:r>
                      <a:endParaRPr lang="en-US" sz="1100" dirty="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338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60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8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 Guddar Dhandi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Ferozepur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384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9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 Usmanwala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 dirty="0" err="1">
                          <a:solidFill>
                            <a:schemeClr val="tx2"/>
                          </a:solidFill>
                        </a:rPr>
                        <a:t>Ferozepur</a:t>
                      </a:r>
                      <a:endParaRPr lang="en-US" sz="1350" b="0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286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10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GMSSS, Hiron Kalan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Mansa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300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11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GMSSS, Datewas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Mansa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286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12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GMSSS, Kulrian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Mansa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367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13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GMSSS, Mian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Mansa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14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GMSSS, Jatana Kalana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Mansa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277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15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GMSSS, Phullukhera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Muktsar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214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16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GMSSS, Bhagsar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Muktsar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281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17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 CHUNAGRA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Patiala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415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18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GMSSS, Lehal Kalan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Sangrur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363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60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19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 Mandvi (Andana)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Sangrur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358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20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GMSSS, Sheron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Sangrur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346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21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GMSSS, Valtoha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u="none" strike="noStrike">
                          <a:solidFill>
                            <a:schemeClr val="tx2"/>
                          </a:solidFill>
                        </a:rPr>
                        <a:t>Tarntaran</a:t>
                      </a:r>
                      <a:endParaRPr lang="en-US" sz="1350" b="0" i="0" u="none" strike="noStrike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351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  <a:tr h="25349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 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Total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b="1" u="none" strike="noStrike" dirty="0">
                          <a:solidFill>
                            <a:schemeClr val="tx2"/>
                          </a:solidFill>
                        </a:rPr>
                        <a:t> </a:t>
                      </a:r>
                      <a:endParaRPr lang="en-US" sz="1350" b="1" i="0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4355" marR="4355" marT="435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1312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1303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1270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1152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827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486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351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6531</a:t>
                      </a:r>
                      <a:endParaRPr lang="en-US" sz="1100" dirty="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334962"/>
          </a:xfrm>
        </p:spPr>
        <p:txBody>
          <a:bodyPr>
            <a:noAutofit/>
          </a:bodyPr>
          <a:lstStyle/>
          <a:p>
            <a:r>
              <a:rPr lang="de-DE" sz="2400" b="1" dirty="0" smtClean="0">
                <a:solidFill>
                  <a:schemeClr val="tx1"/>
                </a:solidFill>
              </a:rPr>
              <a:t>Classwise strength of students in Adarsh Schools-2017-18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524000"/>
          <a:ext cx="8042216" cy="44196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289415"/>
                <a:gridCol w="463185"/>
                <a:gridCol w="409296"/>
                <a:gridCol w="439253"/>
                <a:gridCol w="439253"/>
                <a:gridCol w="439253"/>
                <a:gridCol w="439253"/>
                <a:gridCol w="439253"/>
                <a:gridCol w="439253"/>
                <a:gridCol w="439253"/>
                <a:gridCol w="439253"/>
                <a:gridCol w="566455"/>
                <a:gridCol w="585993"/>
                <a:gridCol w="661242"/>
                <a:gridCol w="552606"/>
              </a:tblGrid>
              <a:tr h="681257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Class 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KG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1</a:t>
                      </a:r>
                      <a:r>
                        <a:rPr lang="en-US" sz="1600" u="none" strike="noStrike" baseline="30000" dirty="0">
                          <a:solidFill>
                            <a:schemeClr val="tx2"/>
                          </a:solidFill>
                        </a:rPr>
                        <a:t>st</a:t>
                      </a: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2</a:t>
                      </a:r>
                      <a:r>
                        <a:rPr lang="en-US" sz="1600" u="none" strike="noStrike" baseline="30000" dirty="0">
                          <a:solidFill>
                            <a:schemeClr val="tx2"/>
                          </a:solidFill>
                        </a:rPr>
                        <a:t>nd</a:t>
                      </a: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3</a:t>
                      </a:r>
                      <a:r>
                        <a:rPr lang="en-US" sz="1600" u="none" strike="noStrike" baseline="30000" dirty="0">
                          <a:solidFill>
                            <a:schemeClr val="tx2"/>
                          </a:solidFill>
                        </a:rPr>
                        <a:t>rd</a:t>
                      </a: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4</a:t>
                      </a:r>
                      <a:r>
                        <a:rPr lang="en-US" sz="1600" u="none" strike="noStrike" baseline="30000" dirty="0">
                          <a:solidFill>
                            <a:schemeClr val="tx2"/>
                          </a:solidFill>
                        </a:rPr>
                        <a:t>th</a:t>
                      </a: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5</a:t>
                      </a:r>
                      <a:r>
                        <a:rPr lang="en-US" sz="1600" u="none" strike="noStrike" baseline="30000" dirty="0">
                          <a:solidFill>
                            <a:schemeClr val="tx2"/>
                          </a:solidFill>
                        </a:rPr>
                        <a:t>th</a:t>
                      </a: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6</a:t>
                      </a:r>
                      <a:r>
                        <a:rPr lang="en-US" sz="1600" u="none" strike="noStrike" baseline="30000" dirty="0">
                          <a:solidFill>
                            <a:schemeClr val="tx2"/>
                          </a:solidFill>
                        </a:rPr>
                        <a:t>th</a:t>
                      </a: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7</a:t>
                      </a:r>
                      <a:r>
                        <a:rPr lang="en-US" sz="1600" u="none" strike="noStrike" baseline="30000" dirty="0">
                          <a:solidFill>
                            <a:schemeClr val="tx2"/>
                          </a:solidFill>
                        </a:rPr>
                        <a:t>th</a:t>
                      </a: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8</a:t>
                      </a:r>
                      <a:r>
                        <a:rPr lang="en-US" sz="1600" u="none" strike="noStrike" baseline="30000" dirty="0">
                          <a:solidFill>
                            <a:schemeClr val="tx2"/>
                          </a:solidFill>
                        </a:rPr>
                        <a:t>th</a:t>
                      </a: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9</a:t>
                      </a:r>
                      <a:r>
                        <a:rPr lang="en-US" sz="1600" u="none" strike="noStrike" baseline="30000" dirty="0">
                          <a:solidFill>
                            <a:schemeClr val="tx2"/>
                          </a:solidFill>
                        </a:rPr>
                        <a:t>th</a:t>
                      </a: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10</a:t>
                      </a:r>
                      <a:r>
                        <a:rPr lang="en-US" sz="1600" u="none" strike="noStrike" baseline="30000" dirty="0">
                          <a:solidFill>
                            <a:schemeClr val="tx2"/>
                          </a:solidFill>
                        </a:rPr>
                        <a:t>th</a:t>
                      </a: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 smtClean="0">
                          <a:solidFill>
                            <a:schemeClr val="tx2"/>
                          </a:solidFill>
                        </a:rPr>
                        <a:t>11</a:t>
                      </a:r>
                      <a:r>
                        <a:rPr lang="en-US" sz="1600" u="none" strike="noStrike" baseline="30000" dirty="0" smtClean="0">
                          <a:solidFill>
                            <a:schemeClr val="tx2"/>
                          </a:solidFill>
                        </a:rPr>
                        <a:t>th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 smtClean="0">
                          <a:solidFill>
                            <a:schemeClr val="tx2"/>
                          </a:solidFill>
                        </a:rPr>
                        <a:t>12</a:t>
                      </a:r>
                      <a:r>
                        <a:rPr lang="en-US" sz="1600" u="none" strike="noStrike" baseline="30000" dirty="0" smtClean="0">
                          <a:solidFill>
                            <a:schemeClr val="tx2"/>
                          </a:solidFill>
                        </a:rPr>
                        <a:t>th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</a:rPr>
                        <a:t> </a:t>
                      </a:r>
                      <a:r>
                        <a:rPr lang="en-US" sz="1600" u="none" strike="noStrike" dirty="0" smtClean="0">
                          <a:solidFill>
                            <a:schemeClr val="tx2"/>
                          </a:solidFill>
                        </a:rPr>
                        <a:t>Total</a:t>
                      </a:r>
                    </a:p>
                    <a:p>
                      <a:pPr algn="ctr" fontAlgn="b"/>
                      <a:endParaRPr lang="en-US" sz="1600" b="1" i="0" u="none" strike="noStrike" dirty="0">
                        <a:solidFill>
                          <a:schemeClr val="tx2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3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 err="1" smtClean="0"/>
                        <a:t>Bhikhariwal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506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 err="1"/>
                        <a:t>Kot</a:t>
                      </a:r>
                      <a:r>
                        <a:rPr lang="en-US" sz="1600" u="none" strike="noStrike" dirty="0"/>
                        <a:t> </a:t>
                      </a:r>
                      <a:r>
                        <a:rPr lang="en-US" sz="1600" u="none" strike="noStrike" dirty="0" err="1"/>
                        <a:t>Dhandal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59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54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libri"/>
                          <a:ea typeface="Times New Roman"/>
                          <a:cs typeface="Arial"/>
                        </a:rPr>
                        <a:t>62</a:t>
                      </a:r>
                      <a:endParaRPr lang="en-US" sz="1100" dirty="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37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26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688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017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/>
                        <a:t>Baler Khurd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46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28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707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983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/>
                        <a:t>Bukan Khan Wala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54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53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57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49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55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38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14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12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661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017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/>
                        <a:t>Canal Colony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38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50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25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805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13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 err="1"/>
                        <a:t>Lodhipur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72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80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77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69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66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44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20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11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803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270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1" u="none" strike="noStrike" dirty="0"/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365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397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371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387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371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390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libri"/>
                          <a:ea typeface="Times New Roman"/>
                          <a:cs typeface="Arial"/>
                        </a:rPr>
                        <a:t>382</a:t>
                      </a:r>
                      <a:endParaRPr lang="en-US" sz="1100" dirty="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381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396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348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204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123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55</a:t>
                      </a:r>
                      <a:endParaRPr lang="en-US" sz="110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libri"/>
                          <a:ea typeface="Times New Roman"/>
                          <a:cs typeface="Arial"/>
                        </a:rPr>
                        <a:t>4170</a:t>
                      </a:r>
                      <a:endParaRPr lang="en-US" sz="1100" dirty="0">
                        <a:latin typeface="Calibri"/>
                        <a:ea typeface="Times New Roman"/>
                        <a:cs typeface="Raav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487362"/>
          </a:xfrm>
        </p:spPr>
        <p:txBody>
          <a:bodyPr>
            <a:noAutofit/>
          </a:bodyPr>
          <a:lstStyle/>
          <a:p>
            <a:r>
              <a:rPr lang="de-DE" sz="2400" b="1" dirty="0" smtClean="0">
                <a:solidFill>
                  <a:schemeClr val="tx1"/>
                </a:solidFill>
              </a:rPr>
              <a:t>CBSE Board Result (2016-17) pass percentage</a:t>
            </a:r>
            <a:endParaRPr 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323529" y="692700"/>
          <a:ext cx="8606760" cy="5915908"/>
        </p:xfrm>
        <a:graphic>
          <a:graphicData uri="http://schemas.openxmlformats.org/drawingml/2006/table">
            <a:tbl>
              <a:tblPr/>
              <a:tblGrid>
                <a:gridCol w="589846"/>
                <a:gridCol w="2941288"/>
                <a:gridCol w="1110293"/>
                <a:gridCol w="1185171"/>
                <a:gridCol w="1431949"/>
                <a:gridCol w="1348213"/>
              </a:tblGrid>
              <a:tr h="25062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S.N.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Model Schools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en-US" sz="1400" b="1" baseline="30000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class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12th class</a:t>
                      </a: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Science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Humanities 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Commerce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Rai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Ke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Kalan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Bathinda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3"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No student</a:t>
                      </a:r>
                      <a:r>
                        <a:rPr lang="en-US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appeared in +2 during 2016-17.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2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Natheha, Bathinda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936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3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Ram Nagar, Bathinda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948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4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Giddarn Wali, Fazilka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89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5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Dharang Wala, Fazilka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98.15%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No student</a:t>
                      </a:r>
                      <a:r>
                        <a:rPr lang="en-US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appeared in +2 during 2016-17.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6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Kaurian Wali, Fazilka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66.67%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NIL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783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7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Chak Mochan Wala, Fazilka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482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8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Gudar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Dhandi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Ferozepur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33.3%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66.67%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NIL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9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Usman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Wala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Ferozepur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91.42%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3"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No student</a:t>
                      </a:r>
                      <a:r>
                        <a:rPr lang="en-US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appeared in +2 during 2016-17.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Hiro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Kalan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, Mansa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91.8%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11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Datewas, Mansa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Kulrian, Mansa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91.67%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62.5%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13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Mian, Mansa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No student</a:t>
                      </a:r>
                      <a:r>
                        <a:rPr lang="en-US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appeared in +2 during 2016-17.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14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Jatana kalan, Mansa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91%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Phulu Khera, Mukatsar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NIL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22.2%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NIL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16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Bhagsar, Mukatsar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NIL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17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Chunagra, Patiala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No student</a:t>
                      </a:r>
                      <a:r>
                        <a:rPr lang="en-US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appeared in +2 during 2016-17.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18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Lehal Kalan, Sangrur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76.2%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19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Mandvi, Sangrur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NIL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Sheron, Sangrur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66.67%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21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Valtoha, Tarn-Taran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NIL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487362"/>
          </a:xfrm>
        </p:spPr>
        <p:txBody>
          <a:bodyPr>
            <a:noAutofit/>
          </a:bodyPr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</a:rPr>
              <a:t> CBSE Board Result (2016-17) pass percentage</a:t>
            </a:r>
            <a:endParaRPr 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990600" y="1143000"/>
          <a:ext cx="7882054" cy="4490786"/>
        </p:xfrm>
        <a:graphic>
          <a:graphicData uri="http://schemas.openxmlformats.org/drawingml/2006/table">
            <a:tbl>
              <a:tblPr/>
              <a:tblGrid>
                <a:gridCol w="719254"/>
                <a:gridCol w="2514600"/>
                <a:gridCol w="957147"/>
                <a:gridCol w="950040"/>
                <a:gridCol w="1217013"/>
                <a:gridCol w="1524000"/>
              </a:tblGrid>
              <a:tr h="29241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S.N.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Adarsh</a:t>
                      </a:r>
                      <a:r>
                        <a:rPr lang="de-DE" sz="1400" b="1" baseline="0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Schools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en-US" sz="1400" b="1" baseline="30000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class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12th class</a:t>
                      </a: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185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Science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Humanities 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Commerce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7361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 err="1" smtClean="0"/>
                        <a:t>Bhikhariwal</a:t>
                      </a:r>
                      <a:r>
                        <a:rPr lang="en-US" sz="1600" u="none" strike="noStrike" dirty="0" smtClean="0"/>
                        <a:t>, </a:t>
                      </a:r>
                      <a:r>
                        <a:rPr lang="en-US" sz="1600" u="none" strike="noStrike" dirty="0" err="1" smtClean="0"/>
                        <a:t>Gurdaspur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100%</a:t>
                      </a: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75%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100%</a:t>
                      </a: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NIL</a:t>
                      </a: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5448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2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 err="1" smtClean="0"/>
                        <a:t>Kot</a:t>
                      </a:r>
                      <a:r>
                        <a:rPr lang="en-US" sz="1600" u="none" strike="noStrike" dirty="0" smtClean="0"/>
                        <a:t> </a:t>
                      </a:r>
                      <a:r>
                        <a:rPr lang="en-US" sz="1600" u="none" strike="noStrike" dirty="0" err="1" smtClean="0"/>
                        <a:t>Dhandal</a:t>
                      </a:r>
                      <a:r>
                        <a:rPr lang="en-US" sz="1600" u="none" strike="noStrike" dirty="0" smtClean="0"/>
                        <a:t>, </a:t>
                      </a:r>
                      <a:r>
                        <a:rPr lang="en-US" sz="1600" u="none" strike="noStrike" dirty="0" err="1" smtClean="0"/>
                        <a:t>Gurdaspur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No student</a:t>
                      </a:r>
                      <a:r>
                        <a:rPr lang="en-US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appeared in +2 during 2016-17.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48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3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/>
                        <a:t>Baler </a:t>
                      </a:r>
                      <a:r>
                        <a:rPr lang="en-US" sz="1600" u="none" strike="noStrike" dirty="0" err="1" smtClean="0"/>
                        <a:t>Khurd</a:t>
                      </a:r>
                      <a:r>
                        <a:rPr lang="en-US" sz="1600" u="none" strike="noStrike" dirty="0" smtClean="0"/>
                        <a:t>,  Tran-</a:t>
                      </a:r>
                      <a:r>
                        <a:rPr lang="en-US" sz="1600" u="none" strike="noStrike" dirty="0" err="1" smtClean="0"/>
                        <a:t>Taran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100%</a:t>
                      </a: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90.9%</a:t>
                      </a: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80%</a:t>
                      </a: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NIL</a:t>
                      </a: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5925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err="1" smtClean="0"/>
                        <a:t>Bukan</a:t>
                      </a:r>
                      <a:r>
                        <a:rPr lang="en-US" sz="1600" u="none" strike="noStrike" dirty="0" smtClean="0"/>
                        <a:t> Khan </a:t>
                      </a:r>
                      <a:r>
                        <a:rPr lang="en-US" sz="1600" u="none" strike="noStrike" dirty="0" err="1" smtClean="0"/>
                        <a:t>Wala</a:t>
                      </a:r>
                      <a:r>
                        <a:rPr lang="en-US" sz="1600" u="none" strike="noStrike" dirty="0" smtClean="0"/>
                        <a:t>, </a:t>
                      </a:r>
                      <a:r>
                        <a:rPr lang="en-US" sz="1600" u="none" strike="noStrike" dirty="0" err="1" smtClean="0"/>
                        <a:t>Ferozepur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100%</a:t>
                      </a: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66.67%</a:t>
                      </a: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NIL</a:t>
                      </a: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NIL</a:t>
                      </a: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7090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5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/>
                        <a:t>Canal Colony, Colony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98.43%</a:t>
                      </a: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68.75%</a:t>
                      </a: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60%</a:t>
                      </a: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NIL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5322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5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err="1" smtClean="0"/>
                        <a:t>Lodhipur</a:t>
                      </a:r>
                      <a:r>
                        <a:rPr lang="en-US" sz="1600" u="none" strike="noStrike" dirty="0" smtClean="0"/>
                        <a:t>, </a:t>
                      </a:r>
                      <a:r>
                        <a:rPr lang="en-US" sz="1600" u="none" strike="noStrike" dirty="0" err="1" smtClean="0"/>
                        <a:t>Ropar</a:t>
                      </a:r>
                      <a:endParaRPr lang="en-US" sz="1600" u="none" strike="noStrike" dirty="0" smtClean="0"/>
                    </a:p>
                    <a:p>
                      <a:pPr algn="ctr" rtl="0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100%</a:t>
                      </a: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94.4</a:t>
                      </a: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NIL</a:t>
                      </a:r>
                      <a:endParaRPr kumimoji="0" lang="en-US" sz="1400" b="1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NIL</a:t>
                      </a:r>
                    </a:p>
                  </a:txBody>
                  <a:tcPr marL="33798" marR="337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151440" cy="1008112"/>
          </a:xfrm>
        </p:spPr>
        <p:txBody>
          <a:bodyPr>
            <a:normAutofit/>
          </a:bodyPr>
          <a:lstStyle/>
          <a:p>
            <a:r>
              <a:rPr lang="de-DE" sz="2800" b="1" dirty="0" smtClean="0">
                <a:solidFill>
                  <a:schemeClr val="tx1"/>
                </a:solidFill>
              </a:rPr>
              <a:t>Financial Status for Model Schools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5575" y="2204863"/>
          <a:ext cx="7560841" cy="2898041"/>
        </p:xfrm>
        <a:graphic>
          <a:graphicData uri="http://schemas.openxmlformats.org/drawingml/2006/table">
            <a:tbl>
              <a:tblPr/>
              <a:tblGrid>
                <a:gridCol w="626065"/>
                <a:gridCol w="2004505"/>
                <a:gridCol w="1282882"/>
                <a:gridCol w="1487149"/>
                <a:gridCol w="2160240"/>
              </a:tblGrid>
              <a:tr h="9975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Sr. No.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Financial Year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Funds Proposed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Funds Released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Remarks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1269578"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de-DE" sz="18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de-DE" sz="1800" b="1" dirty="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2016-17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 </a:t>
                      </a:r>
                      <a:r>
                        <a:rPr lang="en-US" sz="1800" b="1" dirty="0" err="1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Crores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13.67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Non salary funds were not released.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613217"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de-DE" sz="18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de-DE" sz="1800" b="1" dirty="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2017-18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 </a:t>
                      </a:r>
                      <a:r>
                        <a:rPr lang="en-US" sz="1800" b="1" dirty="0" err="1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Crores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13.67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Non salary funds were not released.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151440" cy="1008112"/>
          </a:xfrm>
        </p:spPr>
        <p:txBody>
          <a:bodyPr>
            <a:normAutofit/>
          </a:bodyPr>
          <a:lstStyle/>
          <a:p>
            <a:r>
              <a:rPr lang="de-DE" sz="2800" b="1" dirty="0" smtClean="0">
                <a:solidFill>
                  <a:schemeClr val="tx1"/>
                </a:solidFill>
              </a:rPr>
              <a:t>	Financial Status for Adarsh Schools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5575" y="2204863"/>
          <a:ext cx="7560841" cy="2880322"/>
        </p:xfrm>
        <a:graphic>
          <a:graphicData uri="http://schemas.openxmlformats.org/drawingml/2006/table">
            <a:tbl>
              <a:tblPr/>
              <a:tblGrid>
                <a:gridCol w="626065"/>
                <a:gridCol w="2004505"/>
                <a:gridCol w="1282882"/>
                <a:gridCol w="1487149"/>
                <a:gridCol w="2160240"/>
              </a:tblGrid>
              <a:tr h="9975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Sr. No.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Financial Year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Funds Proposed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Funds Released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Remarks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1269578"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de-DE" sz="18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de-DE" sz="1800" b="1" dirty="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2016-17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9.5 </a:t>
                      </a:r>
                      <a:r>
                        <a:rPr lang="en-US" sz="1800" b="1" dirty="0" err="1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Crores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8.45</a:t>
                      </a:r>
                      <a:r>
                        <a:rPr lang="en-US" sz="1800" b="1" baseline="0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baseline="0" dirty="0" err="1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Crores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613217"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de-DE" sz="18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de-DE" sz="1800" b="1" dirty="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2017-18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r>
                        <a:rPr lang="en-US" sz="1800" b="1" baseline="0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Crores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800" b="1" dirty="0" smtClean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9H00</a:t>
                      </a:r>
                      <a:r>
                        <a:rPr lang="de-DE" sz="1800" b="1" baseline="0" dirty="0" smtClean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baseline="0" dirty="0" err="1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Crores</a:t>
                      </a:r>
                      <a:endParaRPr lang="de-DE" sz="1800" b="1" dirty="0">
                        <a:solidFill>
                          <a:schemeClr val="tx2"/>
                        </a:solidFill>
                        <a:latin typeface="Joy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214290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de-DE" sz="2800" b="1" dirty="0" smtClean="0">
                <a:solidFill>
                  <a:schemeClr val="tx1"/>
                </a:solidFill>
              </a:rPr>
              <a:t>Detail of various posts (Sanctioned, filled &amp; Vacant)- Model schools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598" y="1071546"/>
          <a:ext cx="8153401" cy="4589704"/>
        </p:xfrm>
        <a:graphic>
          <a:graphicData uri="http://schemas.openxmlformats.org/drawingml/2006/table">
            <a:tbl>
              <a:tblPr/>
              <a:tblGrid>
                <a:gridCol w="650355"/>
                <a:gridCol w="2082278"/>
                <a:gridCol w="1332657"/>
                <a:gridCol w="924191"/>
                <a:gridCol w="1182721"/>
                <a:gridCol w="1981199"/>
              </a:tblGrid>
              <a:tr h="5801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Sr. No.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Name of the post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Sanctioned posts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Filled Posts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Vacant posts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Remarks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540337"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de-DE" sz="1400" b="1" dirty="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Principal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21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11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532179"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de-DE" sz="1400" b="1" dirty="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PGTs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206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81</a:t>
                      </a:r>
                      <a:endParaRPr lang="de-DE" sz="1400" b="1" dirty="0">
                        <a:solidFill>
                          <a:schemeClr val="tx2"/>
                        </a:solidFill>
                        <a:latin typeface="Joy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125</a:t>
                      </a:r>
                      <a:endParaRPr lang="de-DE" sz="1400" b="1" dirty="0">
                        <a:solidFill>
                          <a:schemeClr val="tx2"/>
                        </a:solidFill>
                        <a:latin typeface="Joy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532179"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de-DE" sz="1400" b="1" dirty="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TGTs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252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112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140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532179"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de-DE" sz="1400" b="1" dirty="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Drawing</a:t>
                      </a:r>
                      <a:r>
                        <a:rPr lang="de-DE" sz="1400" b="1" baseline="0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Teacher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21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17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Joy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456696"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de-DE" sz="1400" b="1" dirty="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Librarian </a:t>
                      </a:r>
                      <a:endParaRPr lang="en-US" sz="1400" b="1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21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14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538741"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de-DE" sz="1400" b="1" dirty="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Data Entry Operator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21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Joy"/>
                          <a:ea typeface="Times New Roman"/>
                          <a:cs typeface="Times New Roman"/>
                        </a:rPr>
                        <a:t>16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438603"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de-DE" sz="1400" b="1" dirty="0" smtClean="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</a:t>
                      </a:r>
                      <a:endParaRPr lang="de-DE" sz="1400" b="1" dirty="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Group-D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63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63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438603"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endParaRPr lang="de-DE" sz="1400" b="1" dirty="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605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303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302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311" marR="523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96200" cy="743712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</a:rPr>
              <a:t>Details of Posts in Govt.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</a:rPr>
              <a:t>Adarsh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</a:rPr>
              <a:t> Sr. Sec. Schools</a:t>
            </a:r>
            <a:endParaRPr lang="en-US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295400"/>
          <a:ext cx="8382000" cy="491648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98500"/>
                <a:gridCol w="2120900"/>
                <a:gridCol w="1759655"/>
                <a:gridCol w="1241778"/>
                <a:gridCol w="1164167"/>
                <a:gridCol w="1397000"/>
              </a:tblGrid>
              <a:tr h="82898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Sr. No.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Post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No. of Sanctioned Posts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of Filled Posts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No. of Vacant Posts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Remarks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2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Principal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2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PGT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66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24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42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2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TGT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84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65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19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2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Drawing Teacher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5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1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2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Primary Teachers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60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9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51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2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Librarian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5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1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2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Data Entry Operator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287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234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117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117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50"/>
            <a:ext cx="8229600" cy="1143000"/>
          </a:xfrm>
        </p:spPr>
        <p:txBody>
          <a:bodyPr/>
          <a:lstStyle/>
          <a:p>
            <a:r>
              <a:rPr lang="en-US" dirty="0" smtClean="0"/>
              <a:t>Infrastructure</a:t>
            </a:r>
            <a:endParaRPr lang="en-US" dirty="0"/>
          </a:p>
        </p:txBody>
      </p:sp>
      <p:pic>
        <p:nvPicPr>
          <p:cNvPr id="4" name="Picture 19" descr="DSCN05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214818"/>
            <a:ext cx="3714776" cy="228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rr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100" r="3876"/>
          <a:stretch>
            <a:fillRect/>
          </a:stretch>
        </p:blipFill>
        <p:spPr>
          <a:xfrm>
            <a:off x="285720" y="1714489"/>
            <a:ext cx="3714776" cy="2286016"/>
          </a:xfrm>
          <a:noFill/>
        </p:spPr>
      </p:pic>
      <p:sp>
        <p:nvSpPr>
          <p:cNvPr id="6" name="Rectangle 5"/>
          <p:cNvSpPr/>
          <p:nvPr/>
        </p:nvSpPr>
        <p:spPr>
          <a:xfrm>
            <a:off x="4286249" y="1785926"/>
            <a:ext cx="4572032" cy="5410712"/>
          </a:xfrm>
          <a:prstGeom prst="rect">
            <a:avLst/>
          </a:prstGeom>
        </p:spPr>
        <p:txBody>
          <a:bodyPr wrap="square" lIns="182880">
            <a:spAutoFit/>
          </a:bodyPr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b="1" dirty="0">
                <a:latin typeface="+mn-lt"/>
                <a:ea typeface="+mn-ea"/>
              </a:rPr>
              <a:t>Rooms: Classrooms  Medical Rooms, Sports </a:t>
            </a:r>
            <a:r>
              <a:rPr lang="en-US" b="1" dirty="0" smtClean="0">
                <a:latin typeface="+mn-lt"/>
                <a:ea typeface="+mn-ea"/>
              </a:rPr>
              <a:t>Room, Smart Class</a:t>
            </a:r>
            <a:endParaRPr lang="en-US" b="1" dirty="0">
              <a:latin typeface="+mn-lt"/>
              <a:ea typeface="+mn-ea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b="1" dirty="0">
                <a:latin typeface="+mn-lt"/>
                <a:ea typeface="+mn-ea"/>
              </a:rPr>
              <a:t>Labs - Physics, Chemistry, Biology,      Computer, Language Lab,  Mathematics Lab,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b="1" dirty="0">
                <a:latin typeface="+mn-lt"/>
                <a:ea typeface="+mn-ea"/>
              </a:rPr>
              <a:t>Library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b="1" dirty="0" smtClean="0">
                <a:latin typeface="+mn-lt"/>
                <a:ea typeface="+mn-ea"/>
              </a:rPr>
              <a:t>Playgrounds- </a:t>
            </a:r>
            <a:r>
              <a:rPr lang="en-US" b="1" dirty="0">
                <a:latin typeface="+mn-lt"/>
                <a:ea typeface="+mn-ea"/>
              </a:rPr>
              <a:t>Football, </a:t>
            </a:r>
            <a:r>
              <a:rPr lang="en-US" b="1" dirty="0" err="1">
                <a:latin typeface="+mn-lt"/>
                <a:ea typeface="+mn-ea"/>
              </a:rPr>
              <a:t>Kho-Kho</a:t>
            </a:r>
            <a:r>
              <a:rPr lang="en-US" b="1" dirty="0">
                <a:latin typeface="+mn-lt"/>
                <a:ea typeface="+mn-ea"/>
              </a:rPr>
              <a:t>, Volleyball, Handball &amp; Badminton, 400m Athletic Track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b="1" dirty="0">
                <a:latin typeface="+mn-lt"/>
                <a:ea typeface="+mn-ea"/>
              </a:rPr>
              <a:t>Kitchen </a:t>
            </a:r>
            <a:r>
              <a:rPr lang="en-US" b="1" dirty="0" smtClean="0">
                <a:latin typeface="+mn-lt"/>
                <a:ea typeface="+mn-ea"/>
              </a:rPr>
              <a:t>sheds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b="1" dirty="0" smtClean="0">
                <a:latin typeface="+mn-lt"/>
                <a:ea typeface="+mn-ea"/>
              </a:rPr>
              <a:t>Toilets  </a:t>
            </a:r>
            <a:endParaRPr lang="en-US" b="1" dirty="0">
              <a:latin typeface="+mn-lt"/>
              <a:ea typeface="+mn-ea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b="1" dirty="0">
                <a:latin typeface="+mn-lt"/>
                <a:ea typeface="+mn-ea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/>
          <a:lstStyle/>
          <a:p>
            <a:r>
              <a:rPr lang="en-US" dirty="0" smtClean="0"/>
              <a:t>Problems / Suggestions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928670"/>
            <a:ext cx="8186766" cy="5715040"/>
          </a:xfrm>
        </p:spPr>
        <p:txBody>
          <a:bodyPr/>
          <a:lstStyle/>
          <a:p>
            <a:r>
              <a:rPr lang="en-US" sz="2800" dirty="0" smtClean="0"/>
              <a:t>Shortage of staff: Principal, PGT, TGT, Clerk.</a:t>
            </a:r>
          </a:p>
          <a:p>
            <a:r>
              <a:rPr lang="en-US" sz="2800" dirty="0" smtClean="0"/>
              <a:t>Maintenance of Building.</a:t>
            </a:r>
          </a:p>
          <a:p>
            <a:pPr marL="342900" lvl="2" indent="-342900"/>
            <a:r>
              <a:rPr lang="en-US" sz="2800" dirty="0" smtClean="0">
                <a:cs typeface="+mn-cs"/>
              </a:rPr>
              <a:t>School </a:t>
            </a:r>
            <a:r>
              <a:rPr lang="en-US" sz="2800" dirty="0">
                <a:cs typeface="+mn-cs"/>
              </a:rPr>
              <a:t>needs RO Plant for drinking water.</a:t>
            </a:r>
          </a:p>
          <a:p>
            <a:r>
              <a:rPr lang="en-US" sz="2800" dirty="0" smtClean="0"/>
              <a:t>No supply </a:t>
            </a:r>
            <a:r>
              <a:rPr lang="en-US" sz="2800" dirty="0"/>
              <a:t>of </a:t>
            </a:r>
            <a:r>
              <a:rPr lang="en-US" sz="2800" dirty="0" smtClean="0"/>
              <a:t>Cycles for Girls, School Uniform and NCERT Books &amp; Scholarship to students.</a:t>
            </a:r>
            <a:endParaRPr lang="en-US" sz="2800" dirty="0"/>
          </a:p>
          <a:p>
            <a:r>
              <a:rPr lang="en-US" sz="2800" dirty="0"/>
              <a:t>Cycle Shed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Auditorium / Multipurpose Hall.</a:t>
            </a:r>
          </a:p>
          <a:p>
            <a:r>
              <a:rPr lang="en-US" sz="2800" dirty="0" smtClean="0"/>
              <a:t>Trainings: CCE and Finance related.</a:t>
            </a:r>
          </a:p>
          <a:p>
            <a:r>
              <a:rPr lang="en-US" sz="2800" dirty="0" smtClean="0"/>
              <a:t>Staff should be regularized.</a:t>
            </a:r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43058" y="2287968"/>
            <a:ext cx="59293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9600" dirty="0" smtClean="0">
                <a:solidFill>
                  <a:srgbClr val="C00000"/>
                </a:solidFill>
              </a:rPr>
              <a:t>Thank you</a:t>
            </a:r>
            <a:endParaRPr lang="en-US" sz="9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</TotalTime>
  <Pages>0</Pages>
  <Words>1466</Words>
  <Characters>0</Characters>
  <Application>Microsoft Office PowerPoint</Application>
  <DocSecurity>0</DocSecurity>
  <PresentationFormat>On-screen Show (4:3)</PresentationFormat>
  <Lines>0</Lines>
  <Paragraphs>682</Paragraphs>
  <Slides>18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默认设计模板</vt:lpstr>
      <vt:lpstr>Slide 1</vt:lpstr>
      <vt:lpstr>Introduction of Model Schools</vt:lpstr>
      <vt:lpstr>Slide 3</vt:lpstr>
      <vt:lpstr>Slide 4</vt:lpstr>
      <vt:lpstr>Introduction of Adarsh schools</vt:lpstr>
      <vt:lpstr>Admission process in Model &amp; Adarsh Schools</vt:lpstr>
      <vt:lpstr>Purpose of Model &amp; Adarsh schools</vt:lpstr>
      <vt:lpstr>Classwise strength of students in Model Schools</vt:lpstr>
      <vt:lpstr>Classwise strength of students in Adarsh Schools-2017-18</vt:lpstr>
      <vt:lpstr>CBSE Board Result (2016-17) pass percentage</vt:lpstr>
      <vt:lpstr> CBSE Board Result (2016-17) pass percentage</vt:lpstr>
      <vt:lpstr>Financial Status for Model Schools</vt:lpstr>
      <vt:lpstr> Financial Status for Adarsh Schools</vt:lpstr>
      <vt:lpstr>Detail of various posts (Sanctioned, filled &amp; Vacant)- Model schools</vt:lpstr>
      <vt:lpstr>Details of Posts in Govt. Adarsh Sr. Sec. Schools</vt:lpstr>
      <vt:lpstr>Infrastructure</vt:lpstr>
      <vt:lpstr>Problems / Suggestions</vt:lpstr>
      <vt:lpstr>Slide 18</vt:lpstr>
    </vt:vector>
  </TitlesOfParts>
  <Manager/>
  <Company/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ppt.glzy8.com提供海量PPT模板免费下载！</dc:title>
  <dc:subject/>
  <dc:creator/>
  <cp:keywords/>
  <dc:description/>
  <cp:lastModifiedBy>ssa planning</cp:lastModifiedBy>
  <cp:revision>284</cp:revision>
  <dcterms:created xsi:type="dcterms:W3CDTF">2011-05-23T04:51:05Z</dcterms:created>
  <dcterms:modified xsi:type="dcterms:W3CDTF">2018-03-08T07:53:30Z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1033-8.1.0.3357</vt:lpwstr>
  </property>
</Properties>
</file>